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Montserrat SemiBold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Fira Mono"/>
      <p:regular r:id="rId38"/>
      <p:bold r:id="rId39"/>
    </p:embeddedFont>
    <p:embeddedFont>
      <p:font typeface="Montserrat Medium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regular.fntdata"/><Relationship Id="rId20" Type="http://schemas.openxmlformats.org/officeDocument/2006/relationships/slide" Target="slides/slide15.xml"/><Relationship Id="rId42" Type="http://schemas.openxmlformats.org/officeDocument/2006/relationships/font" Target="fonts/MontserratMedium-italic.fntdata"/><Relationship Id="rId41" Type="http://schemas.openxmlformats.org/officeDocument/2006/relationships/font" Target="fonts/MontserratMedium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MontserratMedium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SemiBold-bold.fntdata"/><Relationship Id="rId30" Type="http://schemas.openxmlformats.org/officeDocument/2006/relationships/font" Target="fonts/MontserratSemiBold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SemiBold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SemiBold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FiraMono-bold.fntdata"/><Relationship Id="rId16" Type="http://schemas.openxmlformats.org/officeDocument/2006/relationships/slide" Target="slides/slide11.xml"/><Relationship Id="rId38" Type="http://schemas.openxmlformats.org/officeDocument/2006/relationships/font" Target="fonts/FiraMon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6688a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6688a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8785eb88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8785eb88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8785eb88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8785eb88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8785eb88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38785eb88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8785eb88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38785eb88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8785eb88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38785eb88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8785eb88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8785eb88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8785eb88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8785eb88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8785eb88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8785eb88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8785eb88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8785eb88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8785eb88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8785eb88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8785eb88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38785eb88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8785eb88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8785eb88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fa8723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fa8723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3fa872340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3fa872340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406688a43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406688a43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29e0636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29e0636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fa872340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fa872340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fa872340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fa872340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8785eb88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8785eb88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83dfec67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83dfec67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8785eb88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8785eb88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83dfec67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83dfec67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287600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5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gif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3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Fullstack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87" y="2844300"/>
            <a:ext cx="2112825" cy="1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Declaración de Contenedor Flexible</a:t>
            </a:r>
            <a:endParaRPr/>
          </a:p>
        </p:txBody>
      </p:sp>
      <p:sp>
        <p:nvSpPr>
          <p:cNvPr id="217" name="Google Shape;217;p25"/>
          <p:cNvSpPr txBox="1"/>
          <p:nvPr>
            <p:ph idx="1" type="body"/>
          </p:nvPr>
        </p:nvSpPr>
        <p:spPr>
          <a:xfrm>
            <a:off x="326000" y="1152475"/>
            <a:ext cx="85206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 primero que debemos hacer </a:t>
            </a:r>
            <a:r>
              <a:rPr b="1" lang="es"/>
              <a:t>para comenzar a usar flex</a:t>
            </a:r>
            <a:r>
              <a:rPr lang="es"/>
              <a:t> es declarar a nuestro </a:t>
            </a:r>
            <a:r>
              <a:rPr i="1" lang="es" u="sng"/>
              <a:t>contenedor padre</a:t>
            </a:r>
            <a:r>
              <a:rPr lang="es"/>
              <a:t>, que </a:t>
            </a:r>
            <a:r>
              <a:rPr b="1" lang="es">
                <a:solidFill>
                  <a:srgbClr val="FF8B39"/>
                </a:solidFill>
              </a:rPr>
              <a:t>sus hijos</a:t>
            </a:r>
            <a:r>
              <a:rPr lang="es"/>
              <a:t> serán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posicionados</a:t>
            </a:r>
            <a:r>
              <a:rPr lang="es"/>
              <a:t> de forma </a:t>
            </a:r>
            <a:r>
              <a:rPr b="1" lang="es"/>
              <a:t>flexible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Eso lo hacemos con la propiedad</a:t>
            </a:r>
            <a:r>
              <a:rPr lang="es"/>
              <a:t>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display</a:t>
            </a:r>
            <a:r>
              <a:rPr lang="es">
                <a:solidFill>
                  <a:srgbClr val="434343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/>
              <a:t>que ya conocemos, pero ahora con el valor: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flex;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000" y="2462775"/>
            <a:ext cx="4475575" cy="18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8425" y="2653490"/>
            <a:ext cx="3353925" cy="14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Dirección - Multilínea</a:t>
            </a:r>
            <a:endParaRPr/>
          </a:p>
        </p:txBody>
      </p:sp>
      <p:sp>
        <p:nvSpPr>
          <p:cNvPr id="225" name="Google Shape;225;p26"/>
          <p:cNvSpPr txBox="1"/>
          <p:nvPr>
            <p:ph idx="1" type="body"/>
          </p:nvPr>
        </p:nvSpPr>
        <p:spPr>
          <a:xfrm>
            <a:off x="326000" y="1152475"/>
            <a:ext cx="4445400" cy="11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manejar la </a:t>
            </a:r>
            <a:r>
              <a:rPr b="1" lang="es"/>
              <a:t>dirección</a:t>
            </a:r>
            <a:r>
              <a:rPr lang="es"/>
              <a:t> de nuestros items vamos a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utilizar</a:t>
            </a:r>
            <a:r>
              <a:rPr lang="es"/>
              <a:t> la propiedad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flex-direction </a:t>
            </a:r>
            <a:r>
              <a:rPr lang="es"/>
              <a:t>que puede tomar los valores: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row</a:t>
            </a:r>
            <a:r>
              <a:rPr lang="es" sz="1300">
                <a:solidFill>
                  <a:srgbClr val="F9F9F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*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 | row-reverse | column |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c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olumn-reverse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50" y="2554775"/>
            <a:ext cx="3690000" cy="16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6"/>
          <p:cNvSpPr txBox="1"/>
          <p:nvPr>
            <p:ph idx="1" type="body"/>
          </p:nvPr>
        </p:nvSpPr>
        <p:spPr>
          <a:xfrm>
            <a:off x="4707200" y="1152475"/>
            <a:ext cx="4342200" cy="11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 queremos un comportamiento </a:t>
            </a:r>
            <a:r>
              <a:rPr b="1" lang="es">
                <a:solidFill>
                  <a:srgbClr val="FF8B39"/>
                </a:solidFill>
              </a:rPr>
              <a:t>multilínea</a:t>
            </a:r>
            <a:r>
              <a:rPr lang="es"/>
              <a:t> entonces </a:t>
            </a:r>
            <a:r>
              <a:rPr lang="es" u="sng"/>
              <a:t>nuestra propiedad</a:t>
            </a:r>
            <a:r>
              <a:rPr lang="es"/>
              <a:t> es</a:t>
            </a:r>
            <a:r>
              <a:rPr lang="es"/>
              <a:t>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flex-wrap </a:t>
            </a:r>
            <a:r>
              <a:rPr lang="es"/>
              <a:t>que puede tomar los valores: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wrap | wrap-reverse | nowrap</a:t>
            </a:r>
            <a:r>
              <a:rPr lang="es" sz="1300">
                <a:solidFill>
                  <a:srgbClr val="F9F9F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*</a:t>
            </a:r>
            <a:endParaRPr>
              <a:solidFill>
                <a:srgbClr val="F9F9F9"/>
              </a:solidFill>
            </a:endParaRPr>
          </a:p>
        </p:txBody>
      </p:sp>
      <p:pic>
        <p:nvPicPr>
          <p:cNvPr id="228" name="Google Shape;22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163" y="2630500"/>
            <a:ext cx="2962275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/>
          <p:nvPr/>
        </p:nvSpPr>
        <p:spPr>
          <a:xfrm>
            <a:off x="381300" y="43065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9F9F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*</a:t>
            </a:r>
            <a:r>
              <a:rPr lang="es" sz="900">
                <a:solidFill>
                  <a:srgbClr val="414141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valores por defecto</a:t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490250" y="615225"/>
            <a:ext cx="8061000" cy="22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7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flex-direction</a:t>
            </a:r>
            <a:r>
              <a:rPr lang="es" sz="2700"/>
              <a:t> y </a:t>
            </a:r>
            <a:r>
              <a:rPr b="0" lang="es" sz="27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flex-wrap</a:t>
            </a:r>
            <a:r>
              <a:rPr b="0" lang="es" sz="2700">
                <a:solidFill>
                  <a:srgbClr val="434343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 sz="2700"/>
              <a:t>se pueden declarar juntos mediante el shorthand </a:t>
            </a:r>
            <a:r>
              <a:rPr b="0" lang="es" sz="27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flex-flow</a:t>
            </a:r>
            <a:r>
              <a:rPr lang="es" sz="2700"/>
              <a:t>.</a:t>
            </a:r>
            <a:endParaRPr sz="2700"/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075" y="2792100"/>
            <a:ext cx="394335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Espaciado</a:t>
            </a:r>
            <a:r>
              <a:rPr lang="es"/>
              <a:t> - Orden</a:t>
            </a:r>
            <a:endParaRPr/>
          </a:p>
        </p:txBody>
      </p:sp>
      <p:sp>
        <p:nvSpPr>
          <p:cNvPr id="241" name="Google Shape;241;p28"/>
          <p:cNvSpPr txBox="1"/>
          <p:nvPr>
            <p:ph idx="1" type="body"/>
          </p:nvPr>
        </p:nvSpPr>
        <p:spPr>
          <a:xfrm>
            <a:off x="326000" y="1152475"/>
            <a:ext cx="41808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manejar el espaciado entre nuestros items vamos a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utilizar</a:t>
            </a:r>
            <a:r>
              <a:rPr lang="es"/>
              <a:t> la propiedad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gap</a:t>
            </a:r>
            <a:r>
              <a:rPr lang="es">
                <a:solidFill>
                  <a:srgbClr val="F9F9F9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/>
              <a:t>que toma cualquier unidad de medida conocida.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600" y="2210225"/>
            <a:ext cx="193357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 txBox="1"/>
          <p:nvPr>
            <p:ph idx="1" type="body"/>
          </p:nvPr>
        </p:nvSpPr>
        <p:spPr>
          <a:xfrm>
            <a:off x="4506800" y="1152475"/>
            <a:ext cx="45426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Podemos cambiar el orden de nuestros </a:t>
            </a:r>
            <a:r>
              <a:rPr lang="es"/>
              <a:t>hijos</a:t>
            </a:r>
            <a:r>
              <a:rPr lang="es"/>
              <a:t> con</a:t>
            </a:r>
            <a:r>
              <a:rPr lang="es"/>
              <a:t>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order</a:t>
            </a:r>
            <a:r>
              <a:rPr lang="es"/>
              <a:t>, esta propiedad se aplica sobre el item hijo con el valor de posición que debe tomar.</a:t>
            </a:r>
            <a:endParaRPr/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1013" y="2914513"/>
            <a:ext cx="187642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8763" y="2120013"/>
            <a:ext cx="1882127" cy="25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idx="1" type="body"/>
          </p:nvPr>
        </p:nvSpPr>
        <p:spPr>
          <a:xfrm>
            <a:off x="326000" y="1152475"/>
            <a:ext cx="85206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Nos ayuda a </a:t>
            </a:r>
            <a:r>
              <a:rPr b="1" lang="es"/>
              <a:t>distribuir</a:t>
            </a:r>
            <a:r>
              <a:rPr lang="es"/>
              <a:t> el espacio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sobrante</a:t>
            </a:r>
            <a:r>
              <a:rPr lang="es"/>
              <a:t> del contenedor </a:t>
            </a:r>
            <a:r>
              <a:rPr lang="es" u="sng"/>
              <a:t>padre entre los items hijos</a:t>
            </a:r>
            <a:r>
              <a:rPr lang="es"/>
              <a:t>. Se declara en estos últimos a través de la propiedad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flex-grow</a:t>
            </a:r>
            <a:r>
              <a:rPr lang="es">
                <a:solidFill>
                  <a:srgbClr val="414141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/>
              <a:t>y su valor es un </a:t>
            </a:r>
            <a:r>
              <a:rPr b="1" lang="es"/>
              <a:t>número entero</a:t>
            </a:r>
            <a:r>
              <a:rPr lang="es"/>
              <a:t> que indica </a:t>
            </a:r>
            <a:r>
              <a:rPr lang="es"/>
              <a:t>cuánto</a:t>
            </a:r>
            <a:r>
              <a:rPr lang="es"/>
              <a:t> le corresponde de ese sobrante.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51" name="Google Shape;251;p29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 Grow</a:t>
            </a:r>
            <a:endParaRPr/>
          </a:p>
        </p:txBody>
      </p:sp>
      <p:sp>
        <p:nvSpPr>
          <p:cNvPr id="252" name="Google Shape;252;p29"/>
          <p:cNvSpPr txBox="1"/>
          <p:nvPr/>
        </p:nvSpPr>
        <p:spPr>
          <a:xfrm>
            <a:off x="2489275" y="1951925"/>
            <a:ext cx="5852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8C823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Tomando en cuenta que cada item tiene 200px de ancho:</a:t>
            </a:r>
            <a:endParaRPr>
              <a:solidFill>
                <a:srgbClr val="F8C823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8C823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200px*3=600px | 1000px-600px=400px | 400px/8=50px</a:t>
            </a:r>
            <a:endParaRPr>
              <a:solidFill>
                <a:srgbClr val="F8C823"/>
              </a:solidFill>
            </a:endParaRPr>
          </a:p>
        </p:txBody>
      </p:sp>
      <p:pic>
        <p:nvPicPr>
          <p:cNvPr id="253" name="Google Shape;2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50" y="2131425"/>
            <a:ext cx="1704363" cy="24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9274" y="2570125"/>
            <a:ext cx="5852749" cy="20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idx="1" type="body"/>
          </p:nvPr>
        </p:nvSpPr>
        <p:spPr>
          <a:xfrm>
            <a:off x="376075" y="1504350"/>
            <a:ext cx="4180800" cy="21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flex-shrink</a:t>
            </a:r>
            <a:r>
              <a:rPr lang="es">
                <a:solidFill>
                  <a:srgbClr val="434343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/>
              <a:t>funciona </a:t>
            </a:r>
            <a:r>
              <a:rPr lang="es" u="sng"/>
              <a:t>igual</a:t>
            </a:r>
            <a:r>
              <a:rPr lang="es"/>
              <a:t> que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flex-grow</a:t>
            </a:r>
            <a:r>
              <a:rPr lang="es"/>
              <a:t> solo que en este caso va a </a:t>
            </a:r>
            <a:r>
              <a:rPr b="1" lang="es"/>
              <a:t>determinar</a:t>
            </a:r>
            <a:r>
              <a:rPr lang="es"/>
              <a:t> </a:t>
            </a:r>
            <a:r>
              <a:rPr lang="es"/>
              <a:t>qué</a:t>
            </a:r>
            <a:r>
              <a:rPr lang="es"/>
              <a:t> sucede cuando </a:t>
            </a:r>
            <a:r>
              <a:rPr i="1" lang="es" u="sng"/>
              <a:t>al elemento padre</a:t>
            </a:r>
            <a:r>
              <a:rPr lang="es"/>
              <a:t> </a:t>
            </a:r>
            <a:r>
              <a:rPr b="1" lang="es">
                <a:solidFill>
                  <a:srgbClr val="E15BBA"/>
                </a:solidFill>
              </a:rPr>
              <a:t>le falta</a:t>
            </a:r>
            <a:r>
              <a:rPr lang="es"/>
              <a:t> espacio para ubicar a sus hijos, es decir, de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quien toma el espacio faltante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El valor y como se calcula es igual que el anterior.</a:t>
            </a:r>
            <a:endParaRPr b="1" i="1"/>
          </a:p>
        </p:txBody>
      </p:sp>
      <p:sp>
        <p:nvSpPr>
          <p:cNvPr id="260" name="Google Shape;260;p30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 Shrink </a:t>
            </a:r>
            <a:endParaRPr/>
          </a:p>
        </p:txBody>
      </p:sp>
      <p:pic>
        <p:nvPicPr>
          <p:cNvPr id="261" name="Google Shape;2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1425" y="1205675"/>
            <a:ext cx="2172650" cy="27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>
            <p:ph idx="1" type="body"/>
          </p:nvPr>
        </p:nvSpPr>
        <p:spPr>
          <a:xfrm>
            <a:off x="378550" y="3459825"/>
            <a:ext cx="3963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propiedad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</a:t>
            </a:r>
            <a:r>
              <a:rPr lang="es">
                <a:solidFill>
                  <a:srgbClr val="434343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/>
              <a:t>es el shorthand property de las 3 anteriores.</a:t>
            </a:r>
            <a:endParaRPr b="1" i="1"/>
          </a:p>
        </p:txBody>
      </p:sp>
      <p:sp>
        <p:nvSpPr>
          <p:cNvPr id="267" name="Google Shape;267;p31"/>
          <p:cNvSpPr txBox="1"/>
          <p:nvPr>
            <p:ph idx="1" type="body"/>
          </p:nvPr>
        </p:nvSpPr>
        <p:spPr>
          <a:xfrm>
            <a:off x="307025" y="1568750"/>
            <a:ext cx="39636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flex-basis</a:t>
            </a:r>
            <a:r>
              <a:rPr lang="es">
                <a:solidFill>
                  <a:srgbClr val="434343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/>
              <a:t>nos permite determinar el </a:t>
            </a:r>
            <a:r>
              <a:rPr b="1" lang="es">
                <a:solidFill>
                  <a:srgbClr val="F9F9F9"/>
                </a:solidFill>
                <a:highlight>
                  <a:srgbClr val="FF8B39"/>
                </a:highlight>
              </a:rPr>
              <a:t>ancho por defecto</a:t>
            </a:r>
            <a:r>
              <a:rPr lang="es"/>
              <a:t> de un item flexible como si de la propiedad </a:t>
            </a:r>
            <a:r>
              <a:rPr b="1" lang="es"/>
              <a:t>width</a:t>
            </a:r>
            <a:r>
              <a:rPr lang="es"/>
              <a:t> se tratara. </a:t>
            </a:r>
            <a:endParaRPr b="1" i="1"/>
          </a:p>
        </p:txBody>
      </p:sp>
      <p:sp>
        <p:nvSpPr>
          <p:cNvPr id="268" name="Google Shape;268;p31"/>
          <p:cNvSpPr txBox="1"/>
          <p:nvPr>
            <p:ph type="title"/>
          </p:nvPr>
        </p:nvSpPr>
        <p:spPr>
          <a:xfrm>
            <a:off x="311700" y="826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 Basis</a:t>
            </a:r>
            <a:endParaRPr/>
          </a:p>
        </p:txBody>
      </p:sp>
      <p:sp>
        <p:nvSpPr>
          <p:cNvPr id="269" name="Google Shape;269;p31"/>
          <p:cNvSpPr txBox="1"/>
          <p:nvPr>
            <p:ph type="title"/>
          </p:nvPr>
        </p:nvSpPr>
        <p:spPr>
          <a:xfrm>
            <a:off x="376075" y="2887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</a:t>
            </a:r>
            <a:endParaRPr/>
          </a:p>
        </p:txBody>
      </p:sp>
      <p:pic>
        <p:nvPicPr>
          <p:cNvPr id="270" name="Google Shape;2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075" y="1457087"/>
            <a:ext cx="3133585" cy="111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2075" y="3082813"/>
            <a:ext cx="3591276" cy="10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>
            <p:ph idx="1" type="subTitle"/>
          </p:nvPr>
        </p:nvSpPr>
        <p:spPr>
          <a:xfrm>
            <a:off x="557529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Son la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magia</a:t>
            </a:r>
            <a:r>
              <a:rPr lang="es"/>
              <a:t> de flexbox, con ellos podemos </a:t>
            </a:r>
            <a:r>
              <a:rPr b="1" lang="es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distribuir</a:t>
            </a:r>
            <a:r>
              <a:rPr lang="es"/>
              <a:t> </a:t>
            </a:r>
            <a:r>
              <a:rPr i="1" lang="es" u="sng">
                <a:solidFill>
                  <a:srgbClr val="E15BBA"/>
                </a:solidFill>
              </a:rPr>
              <a:t>uniforme y automáticamente</a:t>
            </a:r>
            <a:r>
              <a:rPr lang="es"/>
              <a:t> nuestros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elementos hijos</a:t>
            </a:r>
            <a:r>
              <a:rPr lang="es"/>
              <a:t> dentro de un contenedor flexible.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Existen </a:t>
            </a:r>
            <a:r>
              <a:rPr lang="es">
                <a:solidFill>
                  <a:srgbClr val="F8C823"/>
                </a:solidFill>
                <a:highlight>
                  <a:srgbClr val="F9F9F9"/>
                </a:highlight>
              </a:rPr>
              <a:t>múltiples</a:t>
            </a:r>
            <a:r>
              <a:rPr lang="es"/>
              <a:t> opciones y según cual usemos </a:t>
            </a:r>
            <a:r>
              <a:rPr b="1" lang="es">
                <a:solidFill>
                  <a:srgbClr val="F9F9F9"/>
                </a:solidFill>
                <a:highlight>
                  <a:srgbClr val="E15BBA"/>
                </a:highlight>
                <a:latin typeface="Montserrat"/>
                <a:ea typeface="Montserrat"/>
                <a:cs typeface="Montserrat"/>
                <a:sym typeface="Montserrat"/>
              </a:rPr>
              <a:t>actúan</a:t>
            </a:r>
            <a:r>
              <a:rPr b="1" lang="es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 sobre el main axis</a:t>
            </a:r>
            <a:r>
              <a:rPr lang="es"/>
              <a:t> o el </a:t>
            </a:r>
            <a:r>
              <a:rPr b="1" lang="es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cross axis</a:t>
            </a:r>
            <a:r>
              <a:rPr lang="es"/>
              <a:t> dependiendo el </a:t>
            </a:r>
            <a:r>
              <a:rPr lang="es" u="sng"/>
              <a:t>flex direction que hayamos aplicado</a:t>
            </a:r>
            <a:r>
              <a:rPr lang="es"/>
              <a:t>. </a:t>
            </a:r>
            <a:endParaRPr/>
          </a:p>
        </p:txBody>
      </p:sp>
      <p:sp>
        <p:nvSpPr>
          <p:cNvPr id="277" name="Google Shape;277;p32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Alineaciones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justify-content</a:t>
            </a:r>
            <a:endParaRPr sz="2500"/>
          </a:p>
        </p:txBody>
      </p:sp>
      <p:sp>
        <p:nvSpPr>
          <p:cNvPr id="283" name="Google Shape;283;p33"/>
          <p:cNvSpPr txBox="1"/>
          <p:nvPr>
            <p:ph idx="4294967295" type="body"/>
          </p:nvPr>
        </p:nvSpPr>
        <p:spPr>
          <a:xfrm>
            <a:off x="326000" y="595650"/>
            <a:ext cx="8520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flex-start | flex-end | center | space-between | space-around | space-evenly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 utiliza para alinear los ítems del </a:t>
            </a:r>
            <a:r>
              <a:rPr b="1" lang="es" sz="1400"/>
              <a:t>eje principal</a:t>
            </a:r>
            <a:r>
              <a:rPr lang="es" sz="1400"/>
              <a:t> o </a:t>
            </a:r>
            <a:r>
              <a:rPr b="1" lang="es" sz="1400">
                <a:solidFill>
                  <a:srgbClr val="F9F9F9"/>
                </a:solidFill>
                <a:highlight>
                  <a:srgbClr val="E15BBA"/>
                </a:highlight>
              </a:rPr>
              <a:t>main axis</a:t>
            </a:r>
            <a:r>
              <a:rPr lang="es" sz="1400"/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284" name="Google Shape;2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4563" y="1454300"/>
            <a:ext cx="4826225" cy="310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200" y="1491450"/>
            <a:ext cx="1821075" cy="30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align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items</a:t>
            </a:r>
            <a:endParaRPr sz="2500"/>
          </a:p>
        </p:txBody>
      </p:sp>
      <p:sp>
        <p:nvSpPr>
          <p:cNvPr id="291" name="Google Shape;291;p34"/>
          <p:cNvSpPr txBox="1"/>
          <p:nvPr>
            <p:ph idx="4294967295" type="body"/>
          </p:nvPr>
        </p:nvSpPr>
        <p:spPr>
          <a:xfrm>
            <a:off x="326000" y="595650"/>
            <a:ext cx="8520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flex-start | flex-end | center | stretch | baseline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 utiliza para alinear los ítems del </a:t>
            </a:r>
            <a:r>
              <a:rPr b="1" lang="es" sz="1400"/>
              <a:t>eje secundario</a:t>
            </a:r>
            <a:r>
              <a:rPr lang="es" sz="1400"/>
              <a:t> o </a:t>
            </a:r>
            <a:r>
              <a:rPr b="1" lang="es" sz="1400">
                <a:solidFill>
                  <a:srgbClr val="F9F9F9"/>
                </a:solidFill>
                <a:highlight>
                  <a:srgbClr val="7685E6"/>
                </a:highlight>
              </a:rPr>
              <a:t>cross axis</a:t>
            </a:r>
            <a:r>
              <a:rPr lang="es" sz="1400"/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292" name="Google Shape;2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25" y="1348725"/>
            <a:ext cx="2560375" cy="30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950" y="1919025"/>
            <a:ext cx="5341350" cy="18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align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content</a:t>
            </a:r>
            <a:endParaRPr sz="2500"/>
          </a:p>
        </p:txBody>
      </p:sp>
      <p:sp>
        <p:nvSpPr>
          <p:cNvPr id="299" name="Google Shape;299;p35"/>
          <p:cNvSpPr txBox="1"/>
          <p:nvPr>
            <p:ph idx="4294967295" type="body"/>
          </p:nvPr>
        </p:nvSpPr>
        <p:spPr>
          <a:xfrm>
            <a:off x="326000" y="595650"/>
            <a:ext cx="8520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flex-start | flex-end | center | space-between | space-around | space-evenly | stretch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Servirá para </a:t>
            </a:r>
            <a:r>
              <a:rPr b="1" lang="es" sz="1400"/>
              <a:t>alinear</a:t>
            </a:r>
            <a:r>
              <a:rPr lang="es" sz="1400"/>
              <a:t> cada una de las </a:t>
            </a:r>
            <a:r>
              <a:rPr b="1" lang="es" sz="1400">
                <a:solidFill>
                  <a:srgbClr val="FF8B39"/>
                </a:solidFill>
              </a:rPr>
              <a:t>líneas</a:t>
            </a:r>
            <a:r>
              <a:rPr lang="es" sz="1400"/>
              <a:t> del </a:t>
            </a:r>
            <a:r>
              <a:rPr lang="es" sz="1400">
                <a:solidFill>
                  <a:srgbClr val="F9F9F9"/>
                </a:solidFill>
                <a:highlight>
                  <a:srgbClr val="377BC7"/>
                </a:highlight>
              </a:rPr>
              <a:t>contenedor multilínea</a:t>
            </a:r>
            <a:r>
              <a:rPr lang="es" sz="1400"/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00" name="Google Shape;3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650" y="1208250"/>
            <a:ext cx="4534700" cy="35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align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self</a:t>
            </a:r>
            <a:endParaRPr sz="2500"/>
          </a:p>
        </p:txBody>
      </p:sp>
      <p:sp>
        <p:nvSpPr>
          <p:cNvPr id="306" name="Google Shape;306;p36"/>
          <p:cNvSpPr txBox="1"/>
          <p:nvPr>
            <p:ph idx="4294967295" type="body"/>
          </p:nvPr>
        </p:nvSpPr>
        <p:spPr>
          <a:xfrm>
            <a:off x="326000" y="595650"/>
            <a:ext cx="8520600" cy="8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auto | flex-start | flex-end | center | stretch | baseline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Nos permite </a:t>
            </a:r>
            <a:r>
              <a:rPr lang="es" sz="1400" u="sng"/>
              <a:t>asignar</a:t>
            </a:r>
            <a:r>
              <a:rPr lang="es" sz="1400"/>
              <a:t> un </a:t>
            </a:r>
            <a:r>
              <a:rPr b="1" lang="es" sz="1400"/>
              <a:t>align-item</a:t>
            </a:r>
            <a:r>
              <a:rPr lang="es" sz="1400"/>
              <a:t> diferente a </a:t>
            </a:r>
            <a:r>
              <a:rPr lang="es" sz="1400">
                <a:solidFill>
                  <a:srgbClr val="F9F9F9"/>
                </a:solidFill>
                <a:highlight>
                  <a:srgbClr val="FF8B39"/>
                </a:highlight>
              </a:rPr>
              <a:t>un solo elemento hijo</a:t>
            </a:r>
            <a:r>
              <a:rPr lang="es" sz="1400"/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07" name="Google Shape;3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63" y="2091200"/>
            <a:ext cx="282892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2563" y="1729250"/>
            <a:ext cx="404812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/>
              <a:t>¡</a:t>
            </a:r>
            <a:r>
              <a:rPr lang="es" sz="4500"/>
              <a:t>Gracias!</a:t>
            </a:r>
            <a:endParaRPr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F9F9"/>
                </a:solidFill>
              </a:rPr>
              <a:t>Clase 07</a:t>
            </a:r>
            <a:endParaRPr>
              <a:solidFill>
                <a:srgbClr val="F9F9F9"/>
              </a:solidFill>
            </a:endParaRPr>
          </a:p>
        </p:txBody>
      </p:sp>
      <p:sp>
        <p:nvSpPr>
          <p:cNvPr id="156" name="Google Shape;156;p18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08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06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8" name="Google Shape;158;p18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Flexbox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Display Flex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Características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Propiedades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59" name="Google Shape;159;p18"/>
          <p:cNvSpPr/>
          <p:nvPr/>
        </p:nvSpPr>
        <p:spPr>
          <a:xfrm rot="5400000">
            <a:off x="3434104" y="257424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8"/>
          <p:cNvSpPr/>
          <p:nvPr/>
        </p:nvSpPr>
        <p:spPr>
          <a:xfrm rot="5400000">
            <a:off x="3434104" y="28053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 rot="5400000">
            <a:off x="3434100" y="303641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 txBox="1"/>
          <p:nvPr>
            <p:ph idx="6" type="title"/>
          </p:nvPr>
        </p:nvSpPr>
        <p:spPr>
          <a:xfrm>
            <a:off x="613435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GRID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Grid Layout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Características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Propiedades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3" name="Google Shape;163;p18"/>
          <p:cNvSpPr/>
          <p:nvPr/>
        </p:nvSpPr>
        <p:spPr>
          <a:xfrm rot="5400000">
            <a:off x="6236929" y="256944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6236929" y="28005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 rot="5400000">
            <a:off x="6236925" y="303161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 txBox="1"/>
          <p:nvPr>
            <p:ph idx="6" type="title"/>
          </p:nvPr>
        </p:nvSpPr>
        <p:spPr>
          <a:xfrm>
            <a:off x="52870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CSS Inicial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Normalización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Variables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Unidades de medida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Modelo de Caja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7" name="Google Shape;167;p18"/>
          <p:cNvSpPr/>
          <p:nvPr/>
        </p:nvSpPr>
        <p:spPr>
          <a:xfrm rot="5400000">
            <a:off x="631279" y="256944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 rot="5400000">
            <a:off x="631279" y="28005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 rot="5400000">
            <a:off x="631275" y="303161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 rot="5400000">
            <a:off x="631275" y="326268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</a:t>
            </a:r>
            <a:endParaRPr/>
          </a:p>
        </p:txBody>
      </p:sp>
      <p:sp>
        <p:nvSpPr>
          <p:cNvPr id="176" name="Google Shape;176;p19"/>
          <p:cNvSpPr txBox="1"/>
          <p:nvPr>
            <p:ph idx="4294967295" type="subTitle"/>
          </p:nvPr>
        </p:nvSpPr>
        <p:spPr>
          <a:xfrm>
            <a:off x="511711" y="2498275"/>
            <a:ext cx="4045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Estructura en nuestros estilos</a:t>
            </a:r>
            <a:endParaRPr/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700" y="1513537"/>
            <a:ext cx="1645374" cy="21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idx="1" type="subTitle"/>
          </p:nvPr>
        </p:nvSpPr>
        <p:spPr>
          <a:xfrm>
            <a:off x="550375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Como mencionamos anteriormente, en el </a:t>
            </a:r>
            <a:r>
              <a:rPr b="1" lang="es">
                <a:solidFill>
                  <a:srgbClr val="377BC7"/>
                </a:solidFill>
                <a:latin typeface="Montserrat"/>
                <a:ea typeface="Montserrat"/>
                <a:cs typeface="Montserrat"/>
                <a:sym typeface="Montserrat"/>
              </a:rPr>
              <a:t>pasado</a:t>
            </a:r>
            <a:r>
              <a:rPr lang="es"/>
              <a:t> para </a:t>
            </a:r>
            <a:r>
              <a:rPr lang="es" u="sng"/>
              <a:t>maquetar</a:t>
            </a:r>
            <a:r>
              <a:rPr lang="es"/>
              <a:t> la estructura de </a:t>
            </a:r>
            <a:r>
              <a:rPr i="1" lang="es">
                <a:solidFill>
                  <a:srgbClr val="E15BBA"/>
                </a:solidFill>
              </a:rPr>
              <a:t>un sitio web</a:t>
            </a:r>
            <a:r>
              <a:rPr lang="es"/>
              <a:t>, era necesario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recurrir</a:t>
            </a:r>
            <a:r>
              <a:rPr lang="es"/>
              <a:t> a las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tablas</a:t>
            </a:r>
            <a:r>
              <a:rPr lang="es"/>
              <a:t> o a la propiedad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float</a:t>
            </a:r>
            <a:r>
              <a:rPr lang="es"/>
              <a:t> y sus raros comportamientos.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Flexbox es un </a:t>
            </a:r>
            <a:r>
              <a:rPr b="1" lang="es" u="sng">
                <a:latin typeface="Montserrat"/>
                <a:ea typeface="Montserrat"/>
                <a:cs typeface="Montserrat"/>
                <a:sym typeface="Montserrat"/>
              </a:rPr>
              <a:t>sistema</a:t>
            </a:r>
            <a:r>
              <a:rPr lang="es"/>
              <a:t> de elementos que </a:t>
            </a:r>
            <a:r>
              <a:rPr lang="es" u="sng"/>
              <a:t>nos invita a olvidar estos mecanismos</a:t>
            </a:r>
            <a:r>
              <a:rPr lang="es"/>
              <a:t> y utilizar una mecánica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más potente, limpia y flexible</a:t>
            </a:r>
            <a:r>
              <a:rPr lang="es"/>
              <a:t>, en la que los elementos HTML </a:t>
            </a:r>
            <a:r>
              <a:rPr i="1" lang="es">
                <a:solidFill>
                  <a:srgbClr val="E15BBA"/>
                </a:solidFill>
              </a:rPr>
              <a:t>se adaptan y fluyen automáticamente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/>
              <a:t>De este modo </a:t>
            </a:r>
            <a:r>
              <a:rPr b="1" i="1" lang="es">
                <a:latin typeface="Montserrat"/>
                <a:ea typeface="Montserrat"/>
                <a:cs typeface="Montserrat"/>
                <a:sym typeface="Montserrat"/>
              </a:rPr>
              <a:t>lograremos</a:t>
            </a:r>
            <a:r>
              <a:rPr i="1" lang="es"/>
              <a:t> que nuestros diseños </a:t>
            </a:r>
            <a:r>
              <a:rPr i="1" lang="es">
                <a:solidFill>
                  <a:srgbClr val="FF9900"/>
                </a:solidFill>
                <a:highlight>
                  <a:srgbClr val="F9F9F9"/>
                </a:highlight>
              </a:rPr>
              <a:t>sean adaptables a diferentes tamaños</a:t>
            </a:r>
            <a:r>
              <a:rPr i="1" lang="es"/>
              <a:t> de pantallas con </a:t>
            </a:r>
            <a:r>
              <a:rPr i="1" lang="es" u="sng"/>
              <a:t>menos código</a:t>
            </a:r>
            <a:r>
              <a:rPr i="1" lang="es"/>
              <a:t>.</a:t>
            </a:r>
            <a:endParaRPr i="1"/>
          </a:p>
        </p:txBody>
      </p:sp>
      <p:sp>
        <p:nvSpPr>
          <p:cNvPr id="183" name="Google Shape;183;p20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Flexbox?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 Container - Flex Item</a:t>
            </a:r>
            <a:endParaRPr/>
          </a:p>
        </p:txBody>
      </p:sp>
      <p:sp>
        <p:nvSpPr>
          <p:cNvPr id="189" name="Google Shape;189;p21"/>
          <p:cNvSpPr txBox="1"/>
          <p:nvPr>
            <p:ph idx="1" type="body"/>
          </p:nvPr>
        </p:nvSpPr>
        <p:spPr>
          <a:xfrm>
            <a:off x="326000" y="1152475"/>
            <a:ext cx="8666100" cy="20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Flexbox para </a:t>
            </a:r>
            <a:r>
              <a:rPr b="1" lang="es"/>
              <a:t>posicionar</a:t>
            </a:r>
            <a:r>
              <a:rPr lang="es"/>
              <a:t> nuestros elementos debemos </a:t>
            </a:r>
            <a:r>
              <a:rPr lang="es" u="sng"/>
              <a:t>asignarle el comportamiento</a:t>
            </a:r>
            <a:r>
              <a:rPr lang="es"/>
              <a:t> que buscamos al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contenedor padre</a:t>
            </a:r>
            <a:r>
              <a:rPr lang="es"/>
              <a:t> de estos, </a:t>
            </a:r>
            <a:r>
              <a:rPr lang="es" u="sng"/>
              <a:t>a diferencia</a:t>
            </a:r>
            <a:r>
              <a:rPr lang="es"/>
              <a:t> de otras alternativas como </a:t>
            </a:r>
            <a:r>
              <a:rPr b="1" i="1" lang="es"/>
              <a:t>display inline, inline-block</a:t>
            </a:r>
            <a:r>
              <a:rPr lang="es"/>
              <a:t> o con la propiedad </a:t>
            </a:r>
            <a:r>
              <a:rPr b="1" lang="es"/>
              <a:t>float</a:t>
            </a:r>
            <a:r>
              <a:rPr lang="es"/>
              <a:t> donde la propiedad </a:t>
            </a:r>
            <a:r>
              <a:rPr b="1" lang="es">
                <a:solidFill>
                  <a:srgbClr val="F8C823"/>
                </a:solidFill>
              </a:rPr>
              <a:t>se aplicaba</a:t>
            </a:r>
            <a:r>
              <a:rPr lang="es"/>
              <a:t> a </a:t>
            </a:r>
            <a:r>
              <a:rPr lang="es" u="sng"/>
              <a:t>cada elemento de forma individual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Esto nos trae un </a:t>
            </a:r>
            <a:r>
              <a:rPr lang="es" u="sng"/>
              <a:t>nuevo enfoque</a:t>
            </a:r>
            <a:r>
              <a:rPr lang="es"/>
              <a:t> de </a:t>
            </a:r>
            <a:r>
              <a:rPr b="1" i="1" lang="es">
                <a:solidFill>
                  <a:srgbClr val="E15BBA"/>
                </a:solidFill>
              </a:rPr>
              <a:t>“Flex Container”</a:t>
            </a:r>
            <a:r>
              <a:rPr lang="es"/>
              <a:t> que es el elemento padre que tendrá en su interior cada uno de los ítems flexibles y </a:t>
            </a:r>
            <a:r>
              <a:rPr b="1" i="1" lang="es">
                <a:solidFill>
                  <a:srgbClr val="7685E6"/>
                </a:solidFill>
              </a:rPr>
              <a:t>“Flex Item”</a:t>
            </a:r>
            <a:r>
              <a:rPr lang="es"/>
              <a:t> que son cada uno de los hijos que tendrá el contenedor en su interior.</a:t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888" y="3257750"/>
            <a:ext cx="3202075" cy="12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038" y="3257750"/>
            <a:ext cx="3202075" cy="1270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Ejes</a:t>
            </a:r>
            <a:endParaRPr/>
          </a:p>
        </p:txBody>
      </p:sp>
      <p:sp>
        <p:nvSpPr>
          <p:cNvPr id="197" name="Google Shape;197;p22"/>
          <p:cNvSpPr txBox="1"/>
          <p:nvPr>
            <p:ph idx="1" type="body"/>
          </p:nvPr>
        </p:nvSpPr>
        <p:spPr>
          <a:xfrm>
            <a:off x="326000" y="1152475"/>
            <a:ext cx="8666100" cy="15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Flexbox es un </a:t>
            </a:r>
            <a:r>
              <a:rPr b="1" lang="es">
                <a:solidFill>
                  <a:srgbClr val="377BC7"/>
                </a:solidFill>
              </a:rPr>
              <a:t>conjunto de propiedades CSS</a:t>
            </a:r>
            <a:r>
              <a:rPr lang="es"/>
              <a:t> que nos permiten posicionar nuestros elementos HTML con mayor facilidad bajo la premisa de </a:t>
            </a:r>
            <a:r>
              <a:rPr i="1" lang="es">
                <a:solidFill>
                  <a:srgbClr val="F9F9F9"/>
                </a:solidFill>
                <a:highlight>
                  <a:srgbClr val="7685E6"/>
                </a:highlight>
              </a:rPr>
              <a:t>establecer una dirección vertical u horizontal</a:t>
            </a:r>
            <a:r>
              <a:rPr lang="es"/>
              <a:t> para nuestros </a:t>
            </a:r>
            <a:r>
              <a:rPr lang="es" u="sng"/>
              <a:t>elementos hijos desde un elemento padre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Esto nos obliga a </a:t>
            </a:r>
            <a:r>
              <a:rPr b="1" lang="es"/>
              <a:t>trabajar nuestros contenedores</a:t>
            </a:r>
            <a:r>
              <a:rPr lang="es"/>
              <a:t> sobre </a:t>
            </a:r>
            <a:r>
              <a:rPr b="1" lang="es">
                <a:solidFill>
                  <a:srgbClr val="F9F9F9"/>
                </a:solidFill>
                <a:highlight>
                  <a:srgbClr val="377BC7"/>
                </a:highlight>
              </a:rPr>
              <a:t>un</a:t>
            </a:r>
            <a:r>
              <a:rPr lang="es"/>
              <a:t> solo eje </a:t>
            </a:r>
            <a:r>
              <a:rPr lang="es" u="sng"/>
              <a:t>al mismo tiempo</a:t>
            </a:r>
            <a:r>
              <a:rPr lang="es"/>
              <a:t>, ya sea en eje </a:t>
            </a:r>
            <a:r>
              <a:rPr b="1" lang="es"/>
              <a:t>Y</a:t>
            </a:r>
            <a:r>
              <a:rPr lang="es"/>
              <a:t> (vertical) o el eje </a:t>
            </a:r>
            <a:r>
              <a:rPr b="1" lang="es"/>
              <a:t>X</a:t>
            </a:r>
            <a:r>
              <a:rPr lang="es"/>
              <a:t> (horizontal) o como </a:t>
            </a:r>
            <a:r>
              <a:rPr lang="es"/>
              <a:t>comúnmente</a:t>
            </a:r>
            <a:r>
              <a:rPr lang="es"/>
              <a:t> se los conoce, </a:t>
            </a:r>
            <a:r>
              <a:rPr b="1" lang="es">
                <a:solidFill>
                  <a:srgbClr val="E15BBA"/>
                </a:solidFill>
              </a:rPr>
              <a:t>columna</a:t>
            </a:r>
            <a:r>
              <a:rPr lang="es"/>
              <a:t> o </a:t>
            </a:r>
            <a:r>
              <a:rPr b="1" lang="es">
                <a:solidFill>
                  <a:srgbClr val="FF8B39"/>
                </a:solidFill>
              </a:rPr>
              <a:t>fila</a:t>
            </a:r>
            <a:r>
              <a:rPr lang="es"/>
              <a:t>.</a:t>
            </a:r>
            <a:endParaRPr/>
          </a:p>
        </p:txBody>
      </p:sp>
      <p:pic>
        <p:nvPicPr>
          <p:cNvPr id="198" name="Google Shape;1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913" y="3004975"/>
            <a:ext cx="4576174" cy="12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Main Axis - Cross Axis</a:t>
            </a:r>
            <a:endParaRPr/>
          </a:p>
        </p:txBody>
      </p:sp>
      <p:sp>
        <p:nvSpPr>
          <p:cNvPr id="204" name="Google Shape;204;p23"/>
          <p:cNvSpPr txBox="1"/>
          <p:nvPr>
            <p:ph idx="1" type="body"/>
          </p:nvPr>
        </p:nvSpPr>
        <p:spPr>
          <a:xfrm>
            <a:off x="326000" y="1152475"/>
            <a:ext cx="86661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Al trabajar de esta manera, nos encontramos con que tenemos un </a:t>
            </a:r>
            <a:r>
              <a:rPr b="1" i="1" lang="es"/>
              <a:t>Eje Principal</a:t>
            </a:r>
            <a:r>
              <a:rPr lang="es"/>
              <a:t> (main axis) y un </a:t>
            </a:r>
            <a:r>
              <a:rPr b="1" i="1" lang="es"/>
              <a:t>Eje secundario</a:t>
            </a:r>
            <a:r>
              <a:rPr lang="es"/>
              <a:t> (cross axis).</a:t>
            </a:r>
            <a:endParaRPr/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538" y="1800475"/>
            <a:ext cx="5052926" cy="284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idx="1" type="subTitle"/>
          </p:nvPr>
        </p:nvSpPr>
        <p:spPr>
          <a:xfrm>
            <a:off x="557529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Flexbox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no depende de una única propiedad</a:t>
            </a:r>
            <a:r>
              <a:rPr lang="es"/>
              <a:t> si no que se encuentra compuesto por un </a:t>
            </a:r>
            <a:r>
              <a:rPr b="1" lang="es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conjunto</a:t>
            </a:r>
            <a:r>
              <a:rPr lang="es"/>
              <a:t> de ellas que nos permiten configurar la </a:t>
            </a:r>
            <a:r>
              <a:rPr lang="es" u="sng"/>
              <a:t>disposición</a:t>
            </a:r>
            <a:r>
              <a:rPr lang="es"/>
              <a:t> de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nuestros elementos</a:t>
            </a:r>
            <a:r>
              <a:rPr lang="es"/>
              <a:t> en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contenedores flexibles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su mayoría, </a:t>
            </a:r>
            <a:r>
              <a:rPr lang="es" u="sng"/>
              <a:t>estas propiedades son aplicadas a los elementos padres</a:t>
            </a:r>
            <a:r>
              <a:rPr lang="es"/>
              <a:t> (flex container) aunque </a:t>
            </a:r>
            <a:r>
              <a:rPr b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algunas</a:t>
            </a:r>
            <a:r>
              <a:rPr lang="es"/>
              <a:t> se usan en los </a:t>
            </a:r>
            <a:r>
              <a:rPr b="1" i="1" lang="es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elementos hijos</a:t>
            </a:r>
            <a:r>
              <a:rPr lang="es"/>
              <a:t> (flex item).</a:t>
            </a:r>
            <a:endParaRPr/>
          </a:p>
        </p:txBody>
      </p:sp>
      <p:sp>
        <p:nvSpPr>
          <p:cNvPr id="211" name="Google Shape;211;p24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Propiedades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